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72" r:id="rId4"/>
    <p:sldId id="270" r:id="rId5"/>
    <p:sldId id="260" r:id="rId6"/>
    <p:sldId id="271" r:id="rId7"/>
    <p:sldId id="273" r:id="rId8"/>
    <p:sldId id="276" r:id="rId9"/>
    <p:sldId id="277" r:id="rId10"/>
    <p:sldId id="278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EE6"/>
    <a:srgbClr val="FF3300"/>
    <a:srgbClr val="6600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4" autoAdjust="0"/>
    <p:restoredTop sz="93750" autoAdjust="0"/>
  </p:normalViewPr>
  <p:slideViewPr>
    <p:cSldViewPr>
      <p:cViewPr varScale="1">
        <p:scale>
          <a:sx n="106" d="100"/>
          <a:sy n="106" d="100"/>
        </p:scale>
        <p:origin x="55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09104330708661E-2"/>
          <c:y val="2.5751905404041254E-2"/>
          <c:w val="0.71861983267716534"/>
          <c:h val="0.51669866408103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гимназии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Знание</c:v>
                </c:pt>
                <c:pt idx="1">
                  <c:v>Здоровье</c:v>
                </c:pt>
                <c:pt idx="2">
                  <c:v>Творчество</c:v>
                </c:pt>
                <c:pt idx="3">
                  <c:v>Воспитание</c:v>
                </c:pt>
                <c:pt idx="4">
                  <c:v>Профориентация</c:v>
                </c:pt>
                <c:pt idx="5">
                  <c:v>Учитель. Школьная команда</c:v>
                </c:pt>
                <c:pt idx="6">
                  <c:v>Школьный климат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8-430C-9C11-A9CBA151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76672"/>
        <c:axId val="126240256"/>
      </c:barChart>
      <c:catAx>
        <c:axId val="11767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6240256"/>
        <c:crosses val="autoZero"/>
        <c:auto val="1"/>
        <c:lblAlgn val="ctr"/>
        <c:lblOffset val="100"/>
        <c:noMultiLvlLbl val="0"/>
      </c:catAx>
      <c:valAx>
        <c:axId val="126240256"/>
        <c:scaling>
          <c:orientation val="minMax"/>
          <c:max val="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67667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1756643700787404"/>
          <c:y val="0.80731810978604146"/>
          <c:w val="0.26055856299212599"/>
          <c:h val="6.505123861643463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E562-E05A-4626-B3AF-5F0B868819D9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19D9-560B-443C-B598-BE18CE88D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67001-F5EE-4B01-ADD9-95392EA1E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4CC777-6BA2-40D2-9A82-AD403FA4F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A2BC8-F9FC-47B4-B94E-984652D7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158127-7E67-4DC3-A9CF-380C6A5B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FB686-854A-4D91-AAF2-24DD33CC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49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15449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00" y="2034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1853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A0536-C2F3-45FD-BCE9-A7664FF1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CB672-9A39-4592-A702-905A663D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00B59B-B30F-4BCA-BF7C-138210157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11AE46-CD71-40A2-B051-FED4CF25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7D472E-4D2E-4B58-B26C-A5C6E9B9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590CE5-E95F-4274-817F-D56AE118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9CC03-CB65-4A4C-90D3-F02B507A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C3BF4E-7FD7-4E97-ADD2-17103BBDA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CE1139-B009-4241-B0C4-BF93CB876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1306DD-CDF6-4C8F-8EAA-8585BA36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E83B16-91E8-4F91-A8A9-2286EF49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500BC4-2676-4C2C-A56B-8495420F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FDEE6-9163-4FA6-9C33-9D0B1D96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CFD921-B66F-4B9F-8D0C-B14325FE9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D6FEE-737C-4DE7-A07A-B8500FB8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FE9F1-30AE-46C1-A8C8-4B7D5FFC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5E6A3-691A-440E-94B6-E4165602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71DFBC-935C-41DF-9AF9-A79F2BD80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FC04AF-1DA1-4817-ACF7-5A110AD3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FD425-2E61-4F50-9A02-6256A349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33F48-4BE3-401E-8EAC-ED423D3D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E6C580-1988-45AF-BDB1-7BCACEB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45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48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5172288B-DE9D-43F6-AE1D-DFA58F3C84F8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7882EBE0-0097-4756-884D-F8521A014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3" y="233363"/>
            <a:ext cx="5805487" cy="648017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D000A37-5141-407E-A504-C96A562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EE674FD9-79E8-4C83-8018-2847114B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5413" y="2528888"/>
            <a:ext cx="7426325" cy="23844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82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5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1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07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 rot="16200000">
            <a:off x="10191000" y="4857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90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6AF94-0451-4B41-960A-AE014E9C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D3EF2-51A0-4DA7-88AA-E1FA1562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0037A-9CFB-48E5-9E34-0A14EDE6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DC742-0D31-49BB-8235-E8F2368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7A22E-3771-4390-9794-7F14D95D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51B10-84CC-412A-B18B-E5D7BFE1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6FA339-92AB-4D93-B605-E9C0B0E7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CBD1A-83E7-45B8-95AE-AE44F108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DC75D-06B2-46E5-A96B-A1468A21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AE6E6F-2E09-401B-B461-D6DF215D1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FA403A-15C6-49C6-8CC5-8F9664A1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3F06EE-74D4-48BE-B81A-5C34F61B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53AD41-416F-495E-A3FD-85E02F26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E8F414-2898-41DB-BD73-B506B16F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BF822-D25A-4089-8B09-6CDFC6C7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FA1F7A-5EC7-4EDE-B41D-E76BE82B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1A2486-CBD9-47F2-85CB-E75E70743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9BFCC3-815F-46C2-8BBD-B33697BD3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6C052B-8DDE-4435-89D0-37FEADE5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4CBDAB-0EC1-4397-917A-7260217B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48E488-94C4-4695-A96B-BD92D0FE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9685D5-D9B9-4084-9444-3F5DFFF8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AB533-743E-4972-9281-AA80F8DE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7A4BD-2D2A-438C-8009-83407464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93BC4F-92E4-4734-99DC-E5A245F3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2D59C2-0660-44F2-8B51-CACB66F9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289D3-E86F-47FE-BC52-53D34FA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3570AF-E207-47A8-A8FC-5D905746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AF8805-B906-4169-9117-FA140E73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B055-54BE-42A4-8DC8-10ED2ADEA08A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3D611-6D00-421E-BE6B-385F5C2C5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16F83-6BED-46A4-98C2-DEC0D746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4" r:id="rId11"/>
    <p:sldLayoutId id="2147483668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7" r:id="rId19"/>
    <p:sldLayoutId id="2147483666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E99B067-EB62-402E-805F-0F0DF821BA19}"/>
              </a:ext>
            </a:extLst>
          </p:cNvPr>
          <p:cNvSpPr/>
          <p:nvPr/>
        </p:nvSpPr>
        <p:spPr>
          <a:xfrm>
            <a:off x="0" y="0"/>
            <a:ext cx="12192000" cy="70073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97F0EBA-D1C1-470D-8EFC-89954E195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5" y="151279"/>
            <a:ext cx="10634129" cy="146657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МАОУ «Гимназия им. А.С. Пушкина» реализует проект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Школа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1 сентября 2022 года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AutoShape 2" descr="https://apkpro.ru/local/templates/academy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ФГАОУ ДПО «Академия Минпросвещения России»"/>
          <p:cNvPicPr>
            <a:picLocks noChangeAspect="1" noChangeArrowheads="1"/>
          </p:cNvPicPr>
          <p:nvPr/>
        </p:nvPicPr>
        <p:blipFill>
          <a:blip r:embed="rId2" cstate="print"/>
          <a:srcRect l="25837" r="25443"/>
          <a:stretch>
            <a:fillRect/>
          </a:stretch>
        </p:blipFill>
        <p:spPr bwMode="auto">
          <a:xfrm>
            <a:off x="310403" y="489600"/>
            <a:ext cx="1330598" cy="1433820"/>
          </a:xfrm>
          <a:prstGeom prst="rect">
            <a:avLst/>
          </a:prstGeom>
          <a:noFill/>
        </p:spPr>
      </p:pic>
      <p:pic>
        <p:nvPicPr>
          <p:cNvPr id="14" name="Рисунок 13" descr="natsproekt-obrazovanie-_-kopiy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30000" contrast="40000"/>
          </a:blip>
          <a:stretch>
            <a:fillRect/>
          </a:stretch>
        </p:blipFill>
        <p:spPr>
          <a:xfrm>
            <a:off x="9279353" y="72422"/>
            <a:ext cx="2006578" cy="2006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13623" r="1575" b="32086"/>
          <a:stretch/>
        </p:blipFill>
        <p:spPr>
          <a:xfrm>
            <a:off x="310402" y="2496178"/>
            <a:ext cx="11504433" cy="43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000"/>
            <a:ext cx="110460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План реализации магистральных направлений </a:t>
            </a:r>
            <a:b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 создания условий реализации проекта </a:t>
            </a:r>
            <a:b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2023-2024 учебном году</a:t>
            </a:r>
            <a:endParaRPr lang="ru-RU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80" y="-7427"/>
            <a:ext cx="1400277" cy="1469522"/>
          </a:xfrm>
          <a:prstGeom prst="rect">
            <a:avLst/>
          </a:prstGeom>
        </p:spPr>
      </p:pic>
      <p:sp>
        <p:nvSpPr>
          <p:cNvPr id="66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 txBox="1">
            <a:spLocks/>
          </p:cNvSpPr>
          <p:nvPr/>
        </p:nvSpPr>
        <p:spPr>
          <a:xfrm>
            <a:off x="-114000" y="1349265"/>
            <a:ext cx="1230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Проблемно-творческие группы – по направлениям проекта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2162" y="5002271"/>
            <a:ext cx="183124" cy="9156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9383" y="5478056"/>
            <a:ext cx="183124" cy="9156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2162" y="5272323"/>
            <a:ext cx="183124" cy="91562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76410" y="6608287"/>
            <a:ext cx="183124" cy="91562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2162" y="5965332"/>
            <a:ext cx="183124" cy="91562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6380783"/>
            <a:ext cx="183124" cy="9156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2782276"/>
            <a:ext cx="183124" cy="9156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1941" y="3063917"/>
            <a:ext cx="183124" cy="9156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76410" y="3445267"/>
            <a:ext cx="183124" cy="9156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3706831"/>
            <a:ext cx="183124" cy="9156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2162" y="3901717"/>
            <a:ext cx="183124" cy="9156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4105544"/>
            <a:ext cx="183124" cy="91562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5489" y="5734844"/>
            <a:ext cx="183124" cy="91562"/>
          </a:xfrm>
          <a:prstGeom prst="rect">
            <a:avLst/>
          </a:prstGeom>
        </p:spPr>
      </p:pic>
      <p:sp>
        <p:nvSpPr>
          <p:cNvPr id="49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70591" y="2570722"/>
            <a:ext cx="1481192" cy="1713278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298" y="3565322"/>
            <a:ext cx="1641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Школьный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климат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2" y="2571256"/>
            <a:ext cx="1105054" cy="84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0114" y="2719319"/>
            <a:ext cx="102740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снащение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тематических пространств для обучающихся (зона общения, игровая зона,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зона релаксации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пр.), в </a:t>
            </a:r>
            <a:r>
              <a:rPr lang="ru-RU" sz="11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в учебных кабинетах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0114" y="2961443"/>
            <a:ext cx="102844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Оформление в кабинетах педагога-психолога оборудованных зон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проведения индивидуальных и групповых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консультаций, психологической разгрузки, коррекционно-развивающей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работы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9124" y="3595989"/>
            <a:ext cx="82532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в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ысокой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доли учащихся,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принимающих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в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СПТ (не менее 90%)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41523" y="3363174"/>
            <a:ext cx="82936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Оснащение тематического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пространства (помещения) для отдыха и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эмоционального восстановления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педагогов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43922" y="4029211"/>
            <a:ext cx="78786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травли в виде психолого-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педагогической программы (комплекса мероприятий)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44107" y="3819185"/>
            <a:ext cx="82986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</a:t>
            </a:r>
            <a:r>
              <a:rPr lang="ru-RU" sz="11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девиантного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поведения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виде психолого- педагогической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(комплекса мероприятий)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70591" y="4931225"/>
            <a:ext cx="1481192" cy="1838231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864" y="5822547"/>
            <a:ext cx="1509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Образова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тельная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среда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1" y="4964692"/>
            <a:ext cx="928456" cy="9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9124" y="4905445"/>
            <a:ext cx="100310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в режиме «школы полного дня»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3890" y="5151856"/>
            <a:ext cx="100982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возможности проводить 100% уроков и классных часов через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ВКС, создавать собственный ЦОК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8425" y="6515142"/>
            <a:ext cx="100620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Ограничение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использования  мобильных телефонов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учащимися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9124" y="5383605"/>
            <a:ext cx="100982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федеральной государственной информационной системы «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Моя школа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8425" y="5629776"/>
            <a:ext cx="106601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информационно- коммуникационной образовательной платформы «</a:t>
            </a:r>
            <a:r>
              <a:rPr lang="ru-RU" sz="11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Сферум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(не менее 95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учащихся и педагогов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8610" y="6287383"/>
            <a:ext cx="106964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Функционирование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школьного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библиотечного информационного центра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0114" y="5873248"/>
            <a:ext cx="100982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Грамотное использование верифицированного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цифрового образовательного контента, при реализации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основных образовательных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 в соответствии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Методическими рекомендациями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Федерального  института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цифровой трансформации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сфере 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545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189000"/>
            <a:ext cx="11655000" cy="1136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Школа </a:t>
            </a:r>
            <a:r>
              <a:rPr lang="ru-RU" sz="4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sz="4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России</a:t>
            </a:r>
            <a:endParaRPr lang="ru-RU" sz="4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000" y="1336933"/>
            <a:ext cx="11790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ЦЕЛЬ: 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Содействие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обеспечению единого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образовательного пространства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Российской Федерации через формирование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благоприятного школьного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климата, развитие современной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здоровьесберегающей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мотивирующей образовательной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воспитывающей среды в каждой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общеобразовательной организации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активизацию учебной, интеллектуальной,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творческой,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социальной деятельности, направленных на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получение качественного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образования каждым обучающимся, формирование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национальной идентичности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традиционных духовно-нравственных ценностей,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сохранение образовательного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суверенитета страны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96000" y="6309000"/>
            <a:ext cx="405000" cy="360000"/>
          </a:xfrm>
          <a:prstGeom prst="rect">
            <a:avLst/>
          </a:prstGeom>
          <a:solidFill>
            <a:srgbClr val="C4CEE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4000" y="146695"/>
            <a:ext cx="11700000" cy="1325563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Результаты самодиагностики </a:t>
            </a:r>
            <a:br>
              <a:rPr lang="ru-RU" sz="4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4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МАОУ «Гимназия </a:t>
            </a:r>
            <a:r>
              <a:rPr lang="ru-RU" sz="4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им.А.С.Пушкина</a:t>
            </a:r>
            <a:r>
              <a:rPr lang="ru-RU" sz="4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81490484"/>
              </p:ext>
            </p:extLst>
          </p:nvPr>
        </p:nvGraphicFramePr>
        <p:xfrm>
          <a:off x="471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436000" y="2619000"/>
            <a:ext cx="3510000" cy="16200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0 - ниже базового уровня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1 - базовый уровень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2 - средний уровень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3 - высокий уровень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545" y="8345"/>
            <a:ext cx="1440000" cy="151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2991000" y="1854000"/>
            <a:ext cx="2565000" cy="13050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5826000" y="1854000"/>
            <a:ext cx="2430000" cy="1350000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A91CA74-EB91-4124-89FB-7717B06E2A6C}"/>
              </a:ext>
            </a:extLst>
          </p:cNvPr>
          <p:cNvSpPr/>
          <p:nvPr/>
        </p:nvSpPr>
        <p:spPr>
          <a:xfrm>
            <a:off x="246000" y="1893677"/>
            <a:ext cx="2520000" cy="1220323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000"/>
            <a:ext cx="11046000" cy="1325563"/>
          </a:xfrm>
        </p:spPr>
        <p:txBody>
          <a:bodyPr>
            <a:noAutofit/>
          </a:bodyPr>
          <a:lstStyle/>
          <a:p>
            <a:pPr algn="ctr"/>
            <a:r>
              <a:rPr lang="ru-RU" sz="47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Анализ работы  </a:t>
            </a:r>
            <a:br>
              <a:rPr lang="ru-RU" sz="47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47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МАОУ «Гимназия </a:t>
            </a:r>
            <a:r>
              <a:rPr lang="ru-RU" sz="47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им.А.С.Пушкина</a:t>
            </a:r>
            <a:r>
              <a:rPr lang="ru-RU" sz="47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7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8526000" y="1854000"/>
            <a:ext cx="2565000" cy="13500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16000" y="3973239"/>
            <a:ext cx="24971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Сетевая форма реализации программ с СЛИ, СГУ, ЦДОД «Успех»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000" y="2574000"/>
            <a:ext cx="1188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Знание</a:t>
            </a:r>
            <a:endParaRPr lang="ru-RU" sz="2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71000" y="2574000"/>
            <a:ext cx="1563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Здоровье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51000" y="2619000"/>
            <a:ext cx="185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Воспитание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46000" y="3168960"/>
            <a:ext cx="26194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ФГОС-2021 в 1 и 5 классах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946000" y="3781970"/>
            <a:ext cx="273712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Охват участия гимназистов в выполнении нормативов ГТО более 60%, результативность (получение знака ГТО) – более 20%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962574" y="3218001"/>
            <a:ext cx="2700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не менее четырех тематических программ в рамках ДОЛ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794528" y="4057802"/>
            <a:ext cx="26020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профильных предпрофессиональных классов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781000" y="3294000"/>
            <a:ext cx="24971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сетевой программы профориентации совместно с Сыктывкарским лесным институтом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524200" y="4232088"/>
            <a:ext cx="3195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Советника директора по воспитанию и взаимодействию с детскими общественными объединениями </a:t>
            </a:r>
            <a:endParaRPr lang="ru-RU" sz="11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524200" y="3294000"/>
            <a:ext cx="3195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Применение государственной символики в соответствии с требованиями, наличие школьной символики</a:t>
            </a:r>
          </a:p>
          <a:p>
            <a:endParaRPr lang="ru-RU" sz="11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Открытие Центра детских инициатив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26000" y="2619000"/>
            <a:ext cx="243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Профориентация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80" y="-7427"/>
            <a:ext cx="1400277" cy="1469522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33354" y="3547915"/>
            <a:ext cx="24971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учебных планов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профилей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92000" y="5615918"/>
            <a:ext cx="27180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победителей и призеров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этапов Всероссийской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олимпиады школьников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953454" y="5179699"/>
            <a:ext cx="24971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до 9 видов спорта в ШСК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953454" y="4527896"/>
            <a:ext cx="248934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спортивной инфраструктуры,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</a:t>
            </a:r>
          </a:p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доступной населению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87763" y="6161930"/>
            <a:ext cx="28032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условий для организации образования обучающихся с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ОВЗ, с инвалидностью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16000" y="4515908"/>
            <a:ext cx="2595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Функционирование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объективной ВСОКО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11643" y="4900628"/>
            <a:ext cx="2595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рабочих программ курсов внеурочной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 том числе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курса «Разговоры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важном»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953454" y="5492948"/>
            <a:ext cx="24971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доли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обучающихся, постоянно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посещающих дополнительные спортивные занятия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953453" y="6257836"/>
            <a:ext cx="26439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победителей и призеров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спортивных соревнований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09" y="1852511"/>
            <a:ext cx="981212" cy="96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20" y="1797198"/>
            <a:ext cx="962159" cy="100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32" y="1806725"/>
            <a:ext cx="924054" cy="99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49" y="1805762"/>
            <a:ext cx="1009791" cy="96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559018" y="5035905"/>
            <a:ext cx="2745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программ краеведения и школьного туризма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552898" y="5462424"/>
            <a:ext cx="2745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представительств детских и молодежных общественных объединений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559018" y="6037400"/>
            <a:ext cx="30458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обучающихся в волонтерском движении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563458" y="6468287"/>
            <a:ext cx="3065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первичного отделения РДДМ «Движение первых»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810264" y="4535431"/>
            <a:ext cx="260202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обучающихся 6‒11 классов в мероприятиях проекта «Билет в будущее»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800648" y="5186692"/>
            <a:ext cx="2595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учащихся в профессиональных пробах и чемпионатах по профессиональному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мастерству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810264" y="5952761"/>
            <a:ext cx="25705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Проведение родительских собраний на тему</a:t>
            </a:r>
          </a:p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профессиональной ориентации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6" y="3228927"/>
            <a:ext cx="169277" cy="16927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3" y="3599322"/>
            <a:ext cx="169277" cy="169277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2" y="4011998"/>
            <a:ext cx="169277" cy="169277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9" y="5677867"/>
            <a:ext cx="169277" cy="169277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2" y="6237295"/>
            <a:ext cx="169277" cy="169277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30" y="3269070"/>
            <a:ext cx="169277" cy="16927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30" y="4573803"/>
            <a:ext cx="169277" cy="169277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2" y="5245867"/>
            <a:ext cx="169277" cy="169277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94" y="6304002"/>
            <a:ext cx="169277" cy="16927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48" y="3350819"/>
            <a:ext cx="169277" cy="169277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54" y="4120260"/>
            <a:ext cx="169277" cy="169277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02" y="4603610"/>
            <a:ext cx="169277" cy="16927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02" y="5253608"/>
            <a:ext cx="169277" cy="169277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01" y="6018165"/>
            <a:ext cx="169277" cy="1692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288" y="3363437"/>
            <a:ext cx="169277" cy="16927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59" y="4035621"/>
            <a:ext cx="169277" cy="169277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61" y="6101106"/>
            <a:ext cx="169277" cy="169277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93" y="6573777"/>
            <a:ext cx="169277" cy="169277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2" y="5584098"/>
            <a:ext cx="164822" cy="16534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78" y="3868731"/>
            <a:ext cx="164822" cy="16534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" y="5003992"/>
            <a:ext cx="164822" cy="16534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8" y="4614931"/>
            <a:ext cx="164822" cy="16534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70" y="5112436"/>
            <a:ext cx="164822" cy="16534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614" y="4355054"/>
            <a:ext cx="164822" cy="16534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70" y="5533246"/>
            <a:ext cx="164822" cy="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2991000" y="1899000"/>
            <a:ext cx="2565000" cy="12600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5826000" y="1899000"/>
            <a:ext cx="2430000" cy="1282500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A91CA74-EB91-4124-89FB-7717B06E2A6C}"/>
              </a:ext>
            </a:extLst>
          </p:cNvPr>
          <p:cNvSpPr/>
          <p:nvPr/>
        </p:nvSpPr>
        <p:spPr>
          <a:xfrm>
            <a:off x="246000" y="1909692"/>
            <a:ext cx="2520000" cy="1215000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000"/>
            <a:ext cx="10845000" cy="1325563"/>
          </a:xfrm>
        </p:spPr>
        <p:txBody>
          <a:bodyPr>
            <a:noAutofit/>
          </a:bodyPr>
          <a:lstStyle/>
          <a:p>
            <a:pPr algn="ctr"/>
            <a:r>
              <a:rPr lang="ru-RU" sz="4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Анализ работы  </a:t>
            </a:r>
            <a:br>
              <a:rPr lang="ru-RU" sz="4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4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МАОУ «Гимназия </a:t>
            </a:r>
            <a:r>
              <a:rPr lang="ru-RU" sz="47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им.А.С.Пушкина</a:t>
            </a:r>
            <a:r>
              <a:rPr lang="ru-RU" sz="4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0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8526000" y="1809000"/>
            <a:ext cx="2565000" cy="13950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36000" y="2169369"/>
            <a:ext cx="1556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Учитель.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Школьная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команда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20687" y="2445476"/>
            <a:ext cx="17132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Школьный </a:t>
            </a:r>
          </a:p>
          <a:p>
            <a:r>
              <a:rPr lang="ru-RU" sz="2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климат</a:t>
            </a:r>
            <a:endParaRPr lang="ru-RU" sz="2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45291" y="2527335"/>
            <a:ext cx="25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Образовательная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среда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7483" y="2578057"/>
            <a:ext cx="1809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Творчество</a:t>
            </a:r>
            <a:endParaRPr lang="ru-RU" sz="2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40349" y="3211064"/>
            <a:ext cx="26233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программ школьного хора, школьного театра, работа Клуба любителей авторской песни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593873" y="6164216"/>
            <a:ext cx="29243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в режиме «школы полного дня»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978018" y="4374948"/>
            <a:ext cx="267476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квалификации по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инструментам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ЦОС – не менее 80% педагогического коллектива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980757" y="3211064"/>
            <a:ext cx="26791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проектов «Опорная школа РК», «Школа </a:t>
            </a:r>
            <a:r>
              <a:rPr lang="ru-RU" sz="11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1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инпросвещения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России»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574291" y="3291527"/>
            <a:ext cx="29439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возможности проводить 100% уроков и классных часов через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ВКС, создавать собственный ЦОК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765925" y="3847354"/>
            <a:ext cx="260882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креативных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пространств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разгрузки, игр, общения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785486" y="3290564"/>
            <a:ext cx="258926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Оформление кабинетов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педагога-психолога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соответствии с современными требованиями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37" y="63871"/>
            <a:ext cx="1400277" cy="1469522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27373" y="3831741"/>
            <a:ext cx="2625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доли учащихся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охваченных дополнительным образованием 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22333" y="5542006"/>
            <a:ext cx="27435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победителей и призеров различных олимпиад (кроме ВСОШ), смотров, конкурсов, конференций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40349" y="4739913"/>
            <a:ext cx="24971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доли учащихся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являющихся членами школьных творческих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объединений (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 10%)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22333" y="4444378"/>
            <a:ext cx="27730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технологических кружков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974777" y="4975112"/>
            <a:ext cx="27167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охвата учителей диагностикой профессиональных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компетенций (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963030" y="3813015"/>
            <a:ext cx="267203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квалификации по программам,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размещенным в Федеральном реестре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974777" y="5532309"/>
            <a:ext cx="24971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педагогов в конкурсном движении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964218" y="5925713"/>
            <a:ext cx="283541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бучение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учителей по</a:t>
            </a:r>
          </a:p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программам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направленным на формирование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учащихся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навыков,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обеспечивающих технологический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суверенитет страны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758873" y="4397127"/>
            <a:ext cx="2615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Высокая доля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обучающихся общеобразовательных организаций, принявших участие в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СПТ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771231" y="5124634"/>
            <a:ext cx="26286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Психологически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благоприятное школьное пространство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педагогов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799637" y="5705024"/>
            <a:ext cx="24971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травли в виде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комплекса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мероприятий 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785486" y="6117169"/>
            <a:ext cx="263026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</a:t>
            </a:r>
            <a:r>
              <a:rPr lang="ru-RU" sz="11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девиантного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поведения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виде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комплекса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мероприятий 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584851" y="3897653"/>
            <a:ext cx="29333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Ограничение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использования  мобильных телефонов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учащимися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574291" y="4368875"/>
            <a:ext cx="29439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федеральной государственной информационной системы «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Моя школа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584851" y="4932145"/>
            <a:ext cx="31077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информационно- коммуникационной образовательной платформы «</a:t>
            </a:r>
            <a:r>
              <a:rPr lang="ru-RU" sz="11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Сферум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95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учащихся и педагогов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574291" y="5683178"/>
            <a:ext cx="31183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Функционирование школьного                    библиотечного информационного центра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45" y="1895172"/>
            <a:ext cx="921572" cy="85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24" y="1883445"/>
            <a:ext cx="1105054" cy="84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64" y="1947920"/>
            <a:ext cx="1163549" cy="813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72" y="1854040"/>
            <a:ext cx="928456" cy="90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" y="4508503"/>
            <a:ext cx="169277" cy="16927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" y="5598539"/>
            <a:ext cx="169277" cy="16927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91" y="3264165"/>
            <a:ext cx="169277" cy="16927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64" y="3895528"/>
            <a:ext cx="169277" cy="16927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9" y="5053832"/>
            <a:ext cx="169277" cy="1692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63" y="5597962"/>
            <a:ext cx="169277" cy="16927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97" y="4472882"/>
            <a:ext cx="169277" cy="16927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97" y="5183986"/>
            <a:ext cx="169277" cy="16927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50" y="6210382"/>
            <a:ext cx="169277" cy="1692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" y="3276130"/>
            <a:ext cx="164822" cy="16534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" y="3885171"/>
            <a:ext cx="179068" cy="179634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" y="4809769"/>
            <a:ext cx="164822" cy="16534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37" y="3366374"/>
            <a:ext cx="164822" cy="16534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86" y="4441147"/>
            <a:ext cx="164822" cy="16534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86" y="5994922"/>
            <a:ext cx="164822" cy="16534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92" y="5755090"/>
            <a:ext cx="164822" cy="16534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09" y="3891478"/>
            <a:ext cx="164822" cy="16534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24" y="4425832"/>
            <a:ext cx="164822" cy="16534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59" y="3974149"/>
            <a:ext cx="164822" cy="165343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05" y="3358801"/>
            <a:ext cx="164822" cy="16534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50" y="5726636"/>
            <a:ext cx="164822" cy="165343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21" y="5005075"/>
            <a:ext cx="164822" cy="165343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83" y="6200337"/>
            <a:ext cx="164822" cy="1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A91CA74-EB91-4124-89FB-7717B06E2A6C}"/>
              </a:ext>
            </a:extLst>
          </p:cNvPr>
          <p:cNvSpPr/>
          <p:nvPr/>
        </p:nvSpPr>
        <p:spPr>
          <a:xfrm>
            <a:off x="76080" y="2552277"/>
            <a:ext cx="1475703" cy="1628703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000"/>
            <a:ext cx="110460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План реализации магистральных направлений </a:t>
            </a:r>
            <a:b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 создания условий реализации проекта </a:t>
            </a:r>
            <a:b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2023-2024 учебном году</a:t>
            </a:r>
            <a:endParaRPr lang="ru-RU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64902" y="4103587"/>
            <a:ext cx="94371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Сетевая форма реализации программ с организациями-партнерами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748" y="3709429"/>
            <a:ext cx="1188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Знание</a:t>
            </a:r>
            <a:endParaRPr lang="ru-RU" sz="2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64902" y="2373083"/>
            <a:ext cx="60935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обновленных ФГОС в 1,2,5,6 и 10 классах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80" y="-7427"/>
            <a:ext cx="1400277" cy="1469522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64902" y="2774862"/>
            <a:ext cx="94371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учебных планов 6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профилей (новое направление: кадетский класс)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64902" y="3349203"/>
            <a:ext cx="104270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индивидуальных траекторий развития для потенциальных медалистов, победителей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призеров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этапов </a:t>
            </a:r>
            <a:r>
              <a:rPr lang="ru-RU" sz="11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ВсОШ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значимых конкурсов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53382" y="3545658"/>
            <a:ext cx="102854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условий для организации образования обучающихся с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ОВЗ, с инвалидностью (разработка и реализация АООП, обеспечение ТСО, информационная открытость, повышение квалификации не менее 80% педагогов)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53382" y="2955600"/>
            <a:ext cx="102507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функционирования объективной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ВСОКО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(100% соблюдение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требований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ЛНА, графика оценочных процедур)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56567" y="3150373"/>
            <a:ext cx="103903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рабочих программ курсов внеурочной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 том числе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курса «Разговоры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важном»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(не менее 5-9 часов ВД на учащегося)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7" y="2620701"/>
            <a:ext cx="981212" cy="96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 txBox="1">
            <a:spLocks/>
          </p:cNvSpPr>
          <p:nvPr/>
        </p:nvSpPr>
        <p:spPr>
          <a:xfrm>
            <a:off x="-114000" y="1349265"/>
            <a:ext cx="1230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Проблемно-творческие группы – по направлениям проекта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67329" y="3924873"/>
            <a:ext cx="97827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Реализации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проектной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исследовательской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64902" y="2570676"/>
            <a:ext cx="97827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федеральных рабочих программ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учебным предметам в 1-11 классах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53382" y="4279497"/>
            <a:ext cx="97827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Применение электронных образовательных ресурсов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федерального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перечня</a:t>
            </a:r>
          </a:p>
        </p:txBody>
      </p:sp>
      <p:sp>
        <p:nvSpPr>
          <p:cNvPr id="96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76080" y="4842454"/>
            <a:ext cx="1475703" cy="16200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4775" y="6004349"/>
            <a:ext cx="1563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Здоровье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1" y="4914724"/>
            <a:ext cx="962159" cy="100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726" y="5869455"/>
            <a:ext cx="100817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охвата участия гимназистов в выполнении нормативов ГТО - более 60%, результативность (получение знака ГТО) – более 20%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724" y="6294451"/>
            <a:ext cx="80233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не менее четырех тематических программ в рамках ДОЛ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724" y="5438138"/>
            <a:ext cx="90992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спортивного клуба, охват не менее 9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видов спорта,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победителей и призеров спортивных соревнований 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724" y="5651385"/>
            <a:ext cx="98259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бновление спортивной инфраструктуры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724" y="6088988"/>
            <a:ext cx="85592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доли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обучающихся, постоянно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посещающих дополнительные спортивные занятия (не менее 20%)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724" y="5028519"/>
            <a:ext cx="90992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общешкольной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противодействию и профилактике вредных привычек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724" y="5217409"/>
            <a:ext cx="90992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Разработка и реализация общешкольной программы </a:t>
            </a:r>
            <a:r>
              <a:rPr lang="ru-RU" sz="11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здоровьесбережения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07450" y="4813075"/>
            <a:ext cx="90992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бесплатным горячим питанием учащихся начальных классов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08023" y="2444531"/>
            <a:ext cx="183124" cy="91562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14659" y="2680211"/>
            <a:ext cx="183124" cy="91562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11447" y="2884938"/>
            <a:ext cx="183124" cy="91562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06528" y="4192619"/>
            <a:ext cx="183124" cy="91562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08023" y="4353232"/>
            <a:ext cx="183124" cy="91562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06528" y="3268478"/>
            <a:ext cx="183124" cy="91562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14659" y="3057528"/>
            <a:ext cx="183124" cy="9156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14659" y="3459042"/>
            <a:ext cx="183124" cy="9156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08023" y="4015081"/>
            <a:ext cx="183124" cy="91562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14659" y="3677933"/>
            <a:ext cx="183124" cy="91562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4897291"/>
            <a:ext cx="183124" cy="91562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2162" y="5116670"/>
            <a:ext cx="183124" cy="9156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1778" y="5539296"/>
            <a:ext cx="183124" cy="91562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5909937"/>
            <a:ext cx="183124" cy="9156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2162" y="5316629"/>
            <a:ext cx="183124" cy="91562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5749539"/>
            <a:ext cx="183124" cy="91562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2162" y="6150748"/>
            <a:ext cx="183124" cy="91562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1778" y="6404627"/>
            <a:ext cx="183124" cy="9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000"/>
            <a:ext cx="110460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План реализации магистральных направлений </a:t>
            </a:r>
            <a:b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 создания условий реализации проекта </a:t>
            </a:r>
            <a:b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2023-2024 учебном году</a:t>
            </a:r>
            <a:endParaRPr lang="ru-RU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80" y="-7427"/>
            <a:ext cx="1400277" cy="1469522"/>
          </a:xfrm>
          <a:prstGeom prst="rect">
            <a:avLst/>
          </a:prstGeom>
        </p:spPr>
      </p:pic>
      <p:sp>
        <p:nvSpPr>
          <p:cNvPr id="66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 txBox="1">
            <a:spLocks/>
          </p:cNvSpPr>
          <p:nvPr/>
        </p:nvSpPr>
        <p:spPr>
          <a:xfrm>
            <a:off x="-114000" y="1349265"/>
            <a:ext cx="1230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Проблемно-творческие группы – по направлениям проекта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4839722"/>
            <a:ext cx="183124" cy="91562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13" y="5023944"/>
            <a:ext cx="183124" cy="9156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5188" y="5441713"/>
            <a:ext cx="183124" cy="91562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9201" y="5776700"/>
            <a:ext cx="183124" cy="9156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2162" y="5221181"/>
            <a:ext cx="183124" cy="91562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3939" y="5617451"/>
            <a:ext cx="183124" cy="91562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5749" y="5947755"/>
            <a:ext cx="183124" cy="91562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9328" y="6135876"/>
            <a:ext cx="183124" cy="91562"/>
          </a:xfrm>
          <a:prstGeom prst="rect">
            <a:avLst/>
          </a:prstGeom>
        </p:spPr>
      </p:pic>
      <p:sp>
        <p:nvSpPr>
          <p:cNvPr id="47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70591" y="2547846"/>
            <a:ext cx="1481192" cy="1795740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107" y="3669732"/>
            <a:ext cx="153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ориентация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1" y="2552950"/>
            <a:ext cx="924054" cy="99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8965" y="2504949"/>
            <a:ext cx="102420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Обучение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профильных предпрофессиональных классов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15555" y="3895836"/>
            <a:ext cx="98291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сетевой программы профориентации для школьников города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6374" y="3277617"/>
            <a:ext cx="102420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обучающихся 6‒11 классов в мероприятиях проекта «Билет в будущее»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6374" y="3494059"/>
            <a:ext cx="102179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учащихся в профессиональных пробах и чемпионатах по профессиональному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мастерству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12857" y="3687732"/>
            <a:ext cx="101181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Проведение родительских собраний на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тему профессиональной ориентации (не менее 2 для каждой параллели)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2580538"/>
            <a:ext cx="183124" cy="9156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2782276"/>
            <a:ext cx="183124" cy="9156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3011858"/>
            <a:ext cx="183124" cy="9156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1848" y="3163333"/>
            <a:ext cx="183124" cy="9156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76410" y="3390321"/>
            <a:ext cx="183124" cy="91562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0257" y="2857430"/>
            <a:ext cx="101181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Реализации единой модели профориентации «</a:t>
            </a:r>
            <a:r>
              <a:rPr lang="ru-RU" sz="11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Профминимум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на продвинутом уровне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12423" y="3077935"/>
            <a:ext cx="105220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посещения учащимися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экскурсий на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предприятиях,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организациях СПО и ВПО, профессиональных проб на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различных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площадках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724" y="2677917"/>
            <a:ext cx="102420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утвержденного календарного графика </a:t>
            </a:r>
            <a:r>
              <a:rPr lang="ru-RU" sz="11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работы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793" y="3624513"/>
            <a:ext cx="183124" cy="9156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2162" y="3794561"/>
            <a:ext cx="183124" cy="9156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918" y="3997947"/>
            <a:ext cx="183124" cy="91562"/>
          </a:xfrm>
          <a:prstGeom prst="rect">
            <a:avLst/>
          </a:prstGeom>
        </p:spPr>
      </p:pic>
      <p:sp>
        <p:nvSpPr>
          <p:cNvPr id="75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62107" y="4853353"/>
            <a:ext cx="1489676" cy="1702708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148" y="6105784"/>
            <a:ext cx="155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Воспитание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4878208"/>
            <a:ext cx="1009791" cy="96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4856" y="5129723"/>
            <a:ext cx="1014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Советника директора по воспитанию и взаимодействию с детскими общественными объединениями </a:t>
            </a:r>
            <a:endParaRPr lang="ru-RU" sz="11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3148" y="4753317"/>
            <a:ext cx="1014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Применение государственной и школьной символики</a:t>
            </a:r>
          </a:p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эффективной работы центров детских инициатив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6060" y="5518564"/>
            <a:ext cx="8718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программ краеведения и школьного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туризма (не менее 1 по каждому направлению)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4722" y="6034238"/>
            <a:ext cx="8718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работы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представительств детских и молодежных общественных объединений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9397" y="6199161"/>
            <a:ext cx="96744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обучающихся в волонтерском движении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12423" y="5685668"/>
            <a:ext cx="97365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работы Совета гимназистов,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первичного отделения РДДМ «Движение первых»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160" y="5347538"/>
            <a:ext cx="8718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календарного плана воспитательной работы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4856" y="5874542"/>
            <a:ext cx="97365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еализация проекта «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Орлята России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(гимназия – флагман) 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9396" y="6358857"/>
            <a:ext cx="96744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работы школьного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военно-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патриотического клуба «Патриот»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2162" y="6287067"/>
            <a:ext cx="183124" cy="91562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7678" y="6443287"/>
            <a:ext cx="183124" cy="9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000"/>
            <a:ext cx="110460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План реализации магистральных направлений </a:t>
            </a:r>
            <a:b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 создания условий реализации проекта </a:t>
            </a:r>
            <a:b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2023-2024 учебном году</a:t>
            </a:r>
            <a:endParaRPr lang="ru-RU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80" y="-7427"/>
            <a:ext cx="1400277" cy="1469522"/>
          </a:xfrm>
          <a:prstGeom prst="rect">
            <a:avLst/>
          </a:prstGeom>
        </p:spPr>
      </p:pic>
      <p:sp>
        <p:nvSpPr>
          <p:cNvPr id="66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 txBox="1">
            <a:spLocks/>
          </p:cNvSpPr>
          <p:nvPr/>
        </p:nvSpPr>
        <p:spPr>
          <a:xfrm>
            <a:off x="-114000" y="1349265"/>
            <a:ext cx="1230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Проблемно-творческие группы – по направлениям проекта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4771" y="4807011"/>
            <a:ext cx="183124" cy="91562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9223" y="5122643"/>
            <a:ext cx="183124" cy="9156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9223" y="5482106"/>
            <a:ext cx="183124" cy="91562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2162" y="5674258"/>
            <a:ext cx="183124" cy="9156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9223" y="5317494"/>
            <a:ext cx="183124" cy="91562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76410" y="6677895"/>
            <a:ext cx="183124" cy="91562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6426" y="5988912"/>
            <a:ext cx="183124" cy="91562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2860" y="6197387"/>
            <a:ext cx="183124" cy="91562"/>
          </a:xfrm>
          <a:prstGeom prst="rect">
            <a:avLst/>
          </a:prstGeom>
        </p:spPr>
      </p:pic>
      <p:sp>
        <p:nvSpPr>
          <p:cNvPr id="47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70591" y="2547846"/>
            <a:ext cx="1481192" cy="1795740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2580538"/>
            <a:ext cx="183124" cy="9156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2782276"/>
            <a:ext cx="183124" cy="9156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2995178"/>
            <a:ext cx="183124" cy="9156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1848" y="3163333"/>
            <a:ext cx="183124" cy="9156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76410" y="3390321"/>
            <a:ext cx="183124" cy="9156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205" y="3607128"/>
            <a:ext cx="183124" cy="9156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2162" y="3794561"/>
            <a:ext cx="183124" cy="9156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4918" y="3997947"/>
            <a:ext cx="183124" cy="91562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1498" y="6529606"/>
            <a:ext cx="183124" cy="9156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4148" y="3857806"/>
            <a:ext cx="151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Творчество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6" y="2694226"/>
            <a:ext cx="921572" cy="85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48648" y="2491057"/>
            <a:ext cx="89373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программ по всем 6 направленностям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дополнительного образования, в </a:t>
            </a:r>
            <a:r>
              <a:rPr lang="ru-RU" sz="11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в рамках сетевого взаимодействия </a:t>
            </a:r>
            <a:endParaRPr lang="ru-RU" sz="11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51386" y="2683189"/>
            <a:ext cx="76836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доли учащихся, охваченных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дополнительным образованием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не менее 50% учащихся)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9501" y="3087718"/>
            <a:ext cx="80289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победителей и призеров различных олимпиад (кроме ВСОШ), смотров, конкурсов, конференций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0115" y="3715526"/>
            <a:ext cx="77049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доли учащихся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являющихся членами школьных творческих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объединений (не менее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10%)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45998" y="2896091"/>
            <a:ext cx="81154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технологических кружков на базе гимназии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1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в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рамках сетевого взаимодействия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059" y="3308708"/>
            <a:ext cx="102908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функционирования школьного хора, школьного театра, школьного музея, школьного </a:t>
            </a:r>
            <a:r>
              <a:rPr lang="ru-RU" sz="11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медиацентра</a:t>
            </a:r>
            <a:endParaRPr lang="ru-RU" sz="11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1059" y="3515401"/>
            <a:ext cx="32191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Клуба любителей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авторской песни </a:t>
            </a:r>
            <a:endParaRPr lang="ru-RU" sz="1100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7380" y="3909889"/>
            <a:ext cx="102845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Проведение мероприятий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школьных творческих объединений: концерты, спектакли, выпуски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газет, журналов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т. д.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(не менее 2 для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каждого школьного творческого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объединения за учебный год)</a:t>
            </a: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70591" y="4753317"/>
            <a:ext cx="1481192" cy="186715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5336" y="5652057"/>
            <a:ext cx="1355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Учитель.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Школьная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команда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7" y="4747378"/>
            <a:ext cx="1163549" cy="813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2341" y="5564187"/>
            <a:ext cx="74792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квалификации по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инструментам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ЦОС – не менее 80% педагогического коллектива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059" y="5221348"/>
            <a:ext cx="7491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проекта «Опорная школа РК» (многопрофильная школа)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233" y="6093453"/>
            <a:ext cx="1047987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охвата учителей диагностикой профессиональных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компетенций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(не менее 50%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по результатам диагностики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разработка индивидуальных образовательных маршрутов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19664" y="5380729"/>
            <a:ext cx="74715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квалификации по программам,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размещенным в Федеральном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реестре (все педагоги)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8593" y="6450691"/>
            <a:ext cx="69825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Результативное участие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педагогов в конкурсном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движении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13530" y="5910444"/>
            <a:ext cx="104952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бучение по программам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направленным на формирование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учащихся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навыков,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обеспечивающих технологический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суверенитет страны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042" y="4885927"/>
            <a:ext cx="7491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материального и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нематериального стимулирования педагогов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1042" y="4710633"/>
            <a:ext cx="7491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единых подходов к штатному расписанию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30115" y="6628566"/>
            <a:ext cx="7491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системы наставничества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19664" y="5737151"/>
            <a:ext cx="82727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квалификации по программам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сфере воспитания - 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менее </a:t>
            </a:r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педагогического коллектива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00825" y="5845913"/>
            <a:ext cx="183124" cy="9156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1720927" y="5043218"/>
            <a:ext cx="102832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Методическое сопровождение молодых педагогов, учителей начинающих работу в гимназии и испытывающих трудности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99223" y="4983769"/>
            <a:ext cx="183124" cy="9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976322a44a97ac26d815ee62557e8e28e4d658"/>
</p:tagLst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1424</Words>
  <Application>Microsoft Office PowerPoint</Application>
  <PresentationFormat>Широкоэкранный</PresentationFormat>
  <Paragraphs>172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Школа Минпросвещения России</vt:lpstr>
      <vt:lpstr>Презентация PowerPoint</vt:lpstr>
      <vt:lpstr>Результаты самодиагностики  МАОУ «Гимназия им.А.С.Пушкина»</vt:lpstr>
      <vt:lpstr>Анализ работы   МАОУ «Гимназия им.А.С.Пушкина»</vt:lpstr>
      <vt:lpstr>Анализ работы   МАОУ «Гимназия им.А.С.Пушкина»</vt:lpstr>
      <vt:lpstr>План реализации магистральных направлений  и создания условий реализации проекта  в 2023-2024 учебном году</vt:lpstr>
      <vt:lpstr>План реализации магистральных направлений  и создания условий реализации проекта  в 2023-2024 учебном году</vt:lpstr>
      <vt:lpstr>План реализации магистральных направлений  и создания условий реализации проекта  в 2023-2024 учебном году</vt:lpstr>
      <vt:lpstr>План реализации магистральных направлений  и создания условий реализации проекта  в 2023-2024 учебном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119</cp:revision>
  <dcterms:created xsi:type="dcterms:W3CDTF">2020-07-14T14:01:38Z</dcterms:created>
  <dcterms:modified xsi:type="dcterms:W3CDTF">2023-08-28T04:13:02Z</dcterms:modified>
</cp:coreProperties>
</file>