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3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83F940-3ECE-4218-AFE9-2950E7BEDE52}" type="datetimeFigureOut">
              <a:rPr lang="en-US" smtClean="0"/>
              <a:pPr>
                <a:defRPr/>
              </a:pPr>
              <a:t>3/4/2023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EDAD8-66F8-4F02-B11B-EDF2B1B3EA40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3606787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D25F00-35C1-48D1-BA42-D6EF127D961D}" type="datetimeFigureOut">
              <a:rPr lang="en-US" smtClean="0"/>
              <a:pPr>
                <a:defRPr/>
              </a:pPr>
              <a:t>3/4/2023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2891-7B53-4152-AA52-8A31A95C18E8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15093038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D25F00-35C1-48D1-BA42-D6EF127D961D}" type="datetimeFigureOut">
              <a:rPr lang="en-US" smtClean="0"/>
              <a:pPr>
                <a:defRPr/>
              </a:pPr>
              <a:t>3/4/2023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2891-7B53-4152-AA52-8A31A95C18E8}" type="slidenum">
              <a:rPr lang="en-US" altLang="ru-RU" smtClean="0"/>
              <a:pPr/>
              <a:t>‹#›</a:t>
            </a:fld>
            <a:endParaRPr lang="en-US" alt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45741073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D25F00-35C1-48D1-BA42-D6EF127D961D}" type="datetimeFigureOut">
              <a:rPr lang="en-US" smtClean="0"/>
              <a:pPr>
                <a:defRPr/>
              </a:pPr>
              <a:t>3/4/2023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2891-7B53-4152-AA52-8A31A95C18E8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230175117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D25F00-35C1-48D1-BA42-D6EF127D961D}" type="datetimeFigureOut">
              <a:rPr lang="en-US" smtClean="0"/>
              <a:pPr>
                <a:defRPr/>
              </a:pPr>
              <a:t>3/4/2023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2891-7B53-4152-AA52-8A31A95C18E8}" type="slidenum">
              <a:rPr lang="en-US" altLang="ru-RU" smtClean="0"/>
              <a:pPr/>
              <a:t>‹#›</a:t>
            </a:fld>
            <a:endParaRPr lang="en-US" alt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279543441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D25F00-35C1-48D1-BA42-D6EF127D961D}" type="datetimeFigureOut">
              <a:rPr lang="en-US" smtClean="0"/>
              <a:pPr>
                <a:defRPr/>
              </a:pPr>
              <a:t>3/4/2023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2891-7B53-4152-AA52-8A31A95C18E8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77180825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85D41C-FC64-4F23-8B08-58CCB730424E}" type="datetimeFigureOut">
              <a:rPr lang="en-US" smtClean="0"/>
              <a:pPr>
                <a:defRPr/>
              </a:pPr>
              <a:t>3/4/2023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3C86D-CE01-49ED-8D16-90EE014E609E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36642747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7D7ECA-2917-41B9-90FC-563022830435}" type="datetimeFigureOut">
              <a:rPr lang="en-US" smtClean="0"/>
              <a:pPr>
                <a:defRPr/>
              </a:pPr>
              <a:t>3/4/2023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C467-F54F-4BC7-8E7E-CBEC8021FAC6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1848507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5A672C-F6AE-4A07-98A3-FFA33A153846}" type="datetimeFigureOut">
              <a:rPr lang="en-US" smtClean="0"/>
              <a:pPr>
                <a:defRPr/>
              </a:pPr>
              <a:t>3/4/2023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CD7CD-5C6A-444F-8486-8A3ACD000122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4046984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FE48D5-B49D-4AEC-AD58-410BFE17196A}" type="datetimeFigureOut">
              <a:rPr lang="en-US" smtClean="0"/>
              <a:pPr>
                <a:defRPr/>
              </a:pPr>
              <a:t>3/4/2023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86D2-2663-4B60-B089-57B302A915E8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628747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8E782B-0CB3-4793-9BB6-7B714BE70D65}" type="datetimeFigureOut">
              <a:rPr lang="en-US" smtClean="0"/>
              <a:pPr>
                <a:defRPr/>
              </a:pPr>
              <a:t>3/4/2023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9D586-29DC-4A7C-A55E-A21708E7F7F9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488940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791790-6344-4183-AD71-27520F8D3DF4}" type="datetimeFigureOut">
              <a:rPr lang="en-US" smtClean="0"/>
              <a:pPr>
                <a:defRPr/>
              </a:pPr>
              <a:t>3/4/2023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C238F-1E5D-459E-9876-97171DC5E8AD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2005311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571813-2FA5-470E-AD57-9D13D8140C62}" type="datetimeFigureOut">
              <a:rPr lang="en-US" smtClean="0"/>
              <a:pPr>
                <a:defRPr/>
              </a:pPr>
              <a:t>3/4/2023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065B8-0A59-44C5-8E70-CDED2670DFC1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3552423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3D2C51-E4A4-4267-A9BE-25EC675F3B9A}" type="datetimeFigureOut">
              <a:rPr lang="en-US" smtClean="0"/>
              <a:pPr>
                <a:defRPr/>
              </a:pPr>
              <a:t>3/4/2023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C93F8-381D-4B62-B1FE-94BC811D8CE7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1169703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0753FE-9E21-4E08-B933-2D767C60D7CA}" type="datetimeFigureOut">
              <a:rPr lang="en-US" smtClean="0"/>
              <a:pPr>
                <a:defRPr/>
              </a:pPr>
              <a:t>3/4/2023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70EB1-3400-4262-BCB7-8B156B96FAF3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624455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54F72-627C-46ED-9AB2-104AA7EBB683}" type="slidenum">
              <a:rPr lang="en-US" altLang="ru-RU" smtClean="0"/>
              <a:pPr/>
              <a:t>‹#›</a:t>
            </a:fld>
            <a:endParaRPr lang="en-US" alt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1FA79B-81F3-457F-9E80-0FD166139C68}" type="datetimeFigureOut">
              <a:rPr lang="en-US" smtClean="0"/>
              <a:pPr>
                <a:defRPr/>
              </a:pPr>
              <a:t>3/4/2023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0979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BD25F00-35C1-48D1-BA42-D6EF127D961D}" type="datetimeFigureOut">
              <a:rPr lang="en-US" smtClean="0"/>
              <a:pPr>
                <a:defRPr/>
              </a:pPr>
              <a:t>3/4/2023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4EC2891-7B53-4152-AA52-8A31A95C18E8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3032776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0" r:id="rId1"/>
    <p:sldLayoutId id="2147484141" r:id="rId2"/>
    <p:sldLayoutId id="2147484142" r:id="rId3"/>
    <p:sldLayoutId id="2147484143" r:id="rId4"/>
    <p:sldLayoutId id="2147484144" r:id="rId5"/>
    <p:sldLayoutId id="2147484145" r:id="rId6"/>
    <p:sldLayoutId id="2147484146" r:id="rId7"/>
    <p:sldLayoutId id="2147484147" r:id="rId8"/>
    <p:sldLayoutId id="2147484148" r:id="rId9"/>
    <p:sldLayoutId id="2147484149" r:id="rId10"/>
    <p:sldLayoutId id="2147484150" r:id="rId11"/>
    <p:sldLayoutId id="2147484151" r:id="rId12"/>
    <p:sldLayoutId id="2147484152" r:id="rId13"/>
    <p:sldLayoutId id="2147484153" r:id="rId14"/>
    <p:sldLayoutId id="2147484154" r:id="rId15"/>
    <p:sldLayoutId id="2147484155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39878" y="2071168"/>
            <a:ext cx="9020175" cy="325596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Обеспечение свободного добровольного информированного выбора 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родителями </a:t>
            </a: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(законными представителями) учащихся 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4-х классов </a:t>
            </a: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одного из модулей комплексного учебного  курса 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Основы религиозных культур и светской этики» в 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2023-2024 </a:t>
            </a: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учебном году 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82996" y="5827222"/>
            <a:ext cx="10345767" cy="1030778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22.03.2023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0462" y="185651"/>
            <a:ext cx="8596668" cy="13208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lnSpc>
                <a:spcPct val="115000"/>
              </a:lnSpc>
            </a:pPr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Calibri" pitchFamily="34" charset="0"/>
              </a:rPr>
              <a:t>«Основы светской этики»</a:t>
            </a:r>
            <a:r>
              <a:rPr lang="ru-RU" alt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Calibri" pitchFamily="34" charset="0"/>
              </a:rPr>
              <a:t/>
            </a:r>
            <a:br>
              <a:rPr lang="ru-RU" alt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Calibri" pitchFamily="34" charset="0"/>
              </a:rPr>
            </a:br>
            <a:endParaRPr lang="ru-RU" altLang="ru-RU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339" name="Объект 2"/>
          <p:cNvSpPr>
            <a:spLocks noGrp="1"/>
          </p:cNvSpPr>
          <p:nvPr>
            <p:ph idx="1"/>
          </p:nvPr>
        </p:nvSpPr>
        <p:spPr>
          <a:xfrm>
            <a:off x="369762" y="1121498"/>
            <a:ext cx="9181561" cy="4888604"/>
          </a:xfrm>
        </p:spPr>
        <p:txBody>
          <a:bodyPr>
            <a:normAutofit fontScale="92500" lnSpcReduction="20000"/>
          </a:bodyPr>
          <a:lstStyle/>
          <a:p>
            <a:pPr indent="457200" algn="just" eaLnBrk="1" hangingPunct="1">
              <a:lnSpc>
                <a:spcPct val="115000"/>
              </a:lnSpc>
            </a:pPr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Россия – наша Родина.	</a:t>
            </a:r>
          </a:p>
          <a:p>
            <a:pPr indent="457200" algn="just" eaLnBrk="1" hangingPunct="1">
              <a:lnSpc>
                <a:spcPct val="115000"/>
              </a:lnSpc>
            </a:pPr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Культура и мораль.  Этика и её значение в жизни человека. Праздники как одна из форм исторической памяти. Образцы нравственности в культурах разных народов. Государство и мораль гражданина. Образцы нравственности в культуре Отечества. Трудовая мораль. Нравственные традиции предпринимательства. Что значит быть нравственным в наше время? Высшие нравственные ценности, идеалы, принципы морали. Методика создания морального кодекса в школе. Нормы морали. Этикет. Образование как нравственная норма. Методы нравственного самосовершенствования.</a:t>
            </a:r>
          </a:p>
          <a:p>
            <a:pPr indent="457200" algn="just" eaLnBrk="1" hangingPunct="1">
              <a:lnSpc>
                <a:spcPct val="115000"/>
              </a:lnSpc>
            </a:pPr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Любовь и уважение к отечеству. Патриотизм многонационального многоконфессионального народа России.</a:t>
            </a:r>
          </a:p>
          <a:p>
            <a:pPr indent="457200" eaLnBrk="1" hangingPunct="1"/>
            <a:endParaRPr lang="ru-RU" altLang="ru-RU" sz="1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Учебники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sp>
        <p:nvSpPr>
          <p:cNvPr id="15363" name="Объект 2"/>
          <p:cNvSpPr>
            <a:spLocks noGrp="1"/>
          </p:cNvSpPr>
          <p:nvPr>
            <p:ph idx="1"/>
          </p:nvPr>
        </p:nvSpPr>
        <p:spPr>
          <a:xfrm>
            <a:off x="197523" y="1270000"/>
            <a:ext cx="9644746" cy="5557838"/>
          </a:xfrm>
        </p:spPr>
        <p:txBody>
          <a:bodyPr/>
          <a:lstStyle/>
          <a:p>
            <a:pPr algn="just" eaLnBrk="1" hangingPunct="1">
              <a:lnSpc>
                <a:spcPct val="105000"/>
              </a:lnSpc>
              <a:buClr>
                <a:srgbClr val="A9A57C"/>
              </a:buClr>
            </a:pPr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«Основы православной культуры», </a:t>
            </a:r>
            <a:r>
              <a:rPr lang="ru-RU" altLang="ru-RU" b="1" dirty="0" smtClean="0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Дрофа, 2016, </a:t>
            </a:r>
          </a:p>
          <a:p>
            <a:pPr marL="0" indent="0" algn="just" eaLnBrk="1" hangingPunct="1">
              <a:lnSpc>
                <a:spcPct val="105000"/>
              </a:lnSpc>
              <a:buClr>
                <a:srgbClr val="A9A57C"/>
              </a:buClr>
              <a:buNone/>
            </a:pPr>
            <a:r>
              <a:rPr lang="ru-RU" altLang="ru-RU" b="1" dirty="0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 </a:t>
            </a:r>
            <a:r>
              <a:rPr lang="ru-RU" altLang="ru-RU" b="1" dirty="0" smtClean="0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     авторы: Т.А. Костюкова и др.</a:t>
            </a:r>
          </a:p>
          <a:p>
            <a:pPr algn="just" eaLnBrk="1" hangingPunct="1">
              <a:lnSpc>
                <a:spcPct val="105000"/>
              </a:lnSpc>
              <a:buClr>
                <a:srgbClr val="A9A57C"/>
              </a:buClr>
            </a:pPr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«Основы исламской культуры», </a:t>
            </a:r>
            <a:r>
              <a:rPr lang="ru-RU" altLang="ru-RU" b="1" dirty="0" smtClean="0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Дрофа, 2014, авторы: Р.Б. </a:t>
            </a:r>
            <a:r>
              <a:rPr lang="ru-RU" altLang="ru-RU" b="1" dirty="0" err="1" smtClean="0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Амиров</a:t>
            </a:r>
            <a:r>
              <a:rPr lang="ru-RU" altLang="ru-RU" b="1" dirty="0" smtClean="0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 и др.</a:t>
            </a:r>
          </a:p>
          <a:p>
            <a:pPr algn="just" eaLnBrk="1" hangingPunct="1">
              <a:lnSpc>
                <a:spcPct val="105000"/>
              </a:lnSpc>
              <a:buClr>
                <a:srgbClr val="A9A57C"/>
              </a:buClr>
            </a:pPr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«Основы буддийской культуры», </a:t>
            </a:r>
            <a:r>
              <a:rPr lang="ru-RU" altLang="ru-RU" b="1" dirty="0" smtClean="0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Дрофа</a:t>
            </a:r>
            <a:r>
              <a:rPr lang="ru-RU" altLang="ru-RU" b="1" smtClean="0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, 2021 </a:t>
            </a:r>
            <a:r>
              <a:rPr lang="ru-RU" altLang="ru-RU" b="1" dirty="0" smtClean="0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авторы: Б.У. </a:t>
            </a:r>
            <a:r>
              <a:rPr lang="ru-RU" altLang="ru-RU" b="1" dirty="0" err="1" smtClean="0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Китинов</a:t>
            </a:r>
            <a:r>
              <a:rPr lang="ru-RU" altLang="ru-RU" b="1" dirty="0" smtClean="0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 и др.</a:t>
            </a:r>
          </a:p>
          <a:p>
            <a:pPr algn="just" eaLnBrk="1" hangingPunct="1">
              <a:lnSpc>
                <a:spcPct val="105000"/>
              </a:lnSpc>
              <a:buClr>
                <a:srgbClr val="A9A57C"/>
              </a:buClr>
            </a:pPr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«Основы иудейской культуры», </a:t>
            </a:r>
            <a:r>
              <a:rPr lang="ru-RU" altLang="ru-RU" b="1" dirty="0" smtClean="0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Дрофа, 2013, авторы: Н.Г. </a:t>
            </a:r>
            <a:r>
              <a:rPr lang="ru-RU" altLang="ru-RU" b="1" dirty="0" err="1" smtClean="0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Пропирный</a:t>
            </a:r>
            <a:r>
              <a:rPr lang="ru-RU" altLang="ru-RU" b="1" dirty="0" smtClean="0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 и др.</a:t>
            </a:r>
          </a:p>
          <a:p>
            <a:pPr algn="just" eaLnBrk="1" hangingPunct="1">
              <a:lnSpc>
                <a:spcPct val="105000"/>
              </a:lnSpc>
              <a:buClr>
                <a:srgbClr val="A9A57C"/>
              </a:buClr>
            </a:pPr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«Основы мировых религиозных культур», </a:t>
            </a:r>
            <a:r>
              <a:rPr lang="ru-RU" altLang="ru-RU" b="1" dirty="0" smtClean="0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Просвещение, 2018, авторы </a:t>
            </a:r>
            <a:r>
              <a:rPr lang="ru-RU" altLang="ru-RU" b="1" dirty="0" err="1" smtClean="0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Беглов</a:t>
            </a:r>
            <a:r>
              <a:rPr lang="ru-RU" altLang="ru-RU" b="1" dirty="0" smtClean="0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 А.Л., Саплина Е.В., Токарева Е.С. и др.</a:t>
            </a:r>
          </a:p>
          <a:p>
            <a:pPr algn="just" eaLnBrk="1" hangingPunct="1">
              <a:lnSpc>
                <a:spcPct val="105000"/>
              </a:lnSpc>
              <a:buClr>
                <a:srgbClr val="A9A57C"/>
              </a:buClr>
            </a:pPr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«Основы светской этики», </a:t>
            </a:r>
            <a:r>
              <a:rPr lang="ru-RU" altLang="ru-RU" b="1" dirty="0" smtClean="0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Русское слово, 2015, М.Т. </a:t>
            </a:r>
            <a:r>
              <a:rPr lang="ru-RU" altLang="ru-RU" b="1" dirty="0" err="1" smtClean="0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Студеникин</a:t>
            </a:r>
            <a:endParaRPr lang="ru-RU" altLang="ru-RU" b="1" dirty="0" smtClean="0">
              <a:solidFill>
                <a:schemeClr val="tx1"/>
              </a:solidFill>
              <a:latin typeface="Times New Roman" pitchFamily="18" charset="0"/>
              <a:cs typeface="Calibri" pitchFamily="34" charset="0"/>
            </a:endParaRPr>
          </a:p>
          <a:p>
            <a:pPr eaLnBrk="1" hangingPunct="1">
              <a:lnSpc>
                <a:spcPct val="80000"/>
              </a:lnSpc>
              <a:buClr>
                <a:srgbClr val="A9A57C"/>
              </a:buClr>
            </a:pPr>
            <a:endParaRPr lang="ru-RU" altLang="ru-RU" dirty="0" smtClean="0"/>
          </a:p>
          <a:p>
            <a:pPr eaLnBrk="1" hangingPunct="1">
              <a:lnSpc>
                <a:spcPct val="80000"/>
              </a:lnSpc>
            </a:pPr>
            <a:endParaRPr lang="ru-RU" alt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6760" y="518160"/>
            <a:ext cx="8596668" cy="13208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6387" name="Объект 2"/>
          <p:cNvSpPr>
            <a:spLocks noGrp="1"/>
          </p:cNvSpPr>
          <p:nvPr>
            <p:ph idx="1"/>
          </p:nvPr>
        </p:nvSpPr>
        <p:spPr>
          <a:xfrm>
            <a:off x="748637" y="1355148"/>
            <a:ext cx="8270875" cy="4654550"/>
          </a:xfrm>
        </p:spPr>
        <p:txBody>
          <a:bodyPr/>
          <a:lstStyle/>
          <a:p>
            <a:pPr eaLnBrk="1" hangingPunct="1"/>
            <a:r>
              <a:rPr lang="ru-RU" alt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Береснева Оксана Александровна</a:t>
            </a:r>
          </a:p>
          <a:p>
            <a:pPr eaLnBrk="1" hangingPunct="1"/>
            <a:r>
              <a:rPr lang="ru-RU" alt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Деркач Галина Прокопьевна</a:t>
            </a:r>
          </a:p>
          <a:p>
            <a:pPr eaLnBrk="1" hangingPunct="1"/>
            <a:r>
              <a:rPr lang="ru-RU" alt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Ильина Ольга Валентиновна</a:t>
            </a:r>
          </a:p>
          <a:p>
            <a:r>
              <a:rPr lang="ru-RU" alt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Кутузова Светлана Геннадиевна</a:t>
            </a:r>
          </a:p>
          <a:p>
            <a:pPr eaLnBrk="1" hangingPunct="1"/>
            <a:r>
              <a:rPr lang="ru-RU" alt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Попова Людмила Валериевна</a:t>
            </a:r>
          </a:p>
          <a:p>
            <a:pPr eaLnBrk="1" hangingPunct="1"/>
            <a:r>
              <a:rPr lang="ru-RU" alt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Стародубцева Любовь Сергеевна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Сроки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7411" name="Объект 2"/>
          <p:cNvSpPr>
            <a:spLocks noGrp="1"/>
          </p:cNvSpPr>
          <p:nvPr>
            <p:ph idx="1"/>
          </p:nvPr>
        </p:nvSpPr>
        <p:spPr>
          <a:xfrm>
            <a:off x="482139" y="1395615"/>
            <a:ext cx="9252064" cy="5121275"/>
          </a:xfrm>
        </p:spPr>
        <p:txBody>
          <a:bodyPr>
            <a:normAutofit/>
          </a:bodyPr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ru-RU" altLang="ru-RU" sz="32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 10 апреля 2023 года:</a:t>
            </a:r>
          </a:p>
          <a:p>
            <a:pPr marL="0" indent="0" algn="ctr" eaLnBrk="1" hangingPunct="1">
              <a:buFont typeface="Wingdings 2" pitchFamily="18" charset="2"/>
              <a:buNone/>
            </a:pPr>
            <a:endParaRPr lang="ru-RU" altLang="ru-RU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Font typeface="Wingdings" pitchFamily="2" charset="2"/>
              <a:buChar char="Ø"/>
            </a:pPr>
            <a:r>
              <a:rPr lang="ru-RU" alt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изучить информационные материалы (рекомендации, программы, учебники);</a:t>
            </a:r>
          </a:p>
          <a:p>
            <a:pPr marL="0" indent="0" algn="just" eaLnBrk="1" hangingPunct="1">
              <a:buFont typeface="Wingdings" pitchFamily="2" charset="2"/>
              <a:buChar char="Ø"/>
            </a:pPr>
            <a:r>
              <a:rPr lang="ru-RU" alt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определиться с выбором модуля;</a:t>
            </a:r>
          </a:p>
          <a:p>
            <a:pPr marL="0" indent="0" algn="just" eaLnBrk="1" hangingPunct="1">
              <a:buFont typeface="Wingdings" pitchFamily="2" charset="2"/>
              <a:buChar char="Ø"/>
            </a:pPr>
            <a:r>
              <a:rPr lang="ru-RU" alt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написать заявление и сдать его классному руководителю.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03014" y="683375"/>
            <a:ext cx="3325813" cy="46005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ОСНОВАНИЯ</a:t>
            </a:r>
          </a:p>
        </p:txBody>
      </p:sp>
      <p:sp>
        <p:nvSpPr>
          <p:cNvPr id="6147" name="Объект 4"/>
          <p:cNvSpPr>
            <a:spLocks noGrp="1"/>
          </p:cNvSpPr>
          <p:nvPr>
            <p:ph idx="1"/>
          </p:nvPr>
        </p:nvSpPr>
        <p:spPr>
          <a:xfrm>
            <a:off x="58189" y="1677498"/>
            <a:ext cx="9638762" cy="4216226"/>
          </a:xfrm>
        </p:spPr>
        <p:txBody>
          <a:bodyPr>
            <a:normAutofit lnSpcReduction="10000"/>
          </a:bodyPr>
          <a:lstStyle/>
          <a:p>
            <a:pPr indent="0" algn="just" eaLnBrk="1" hangingPunct="1">
              <a:buFont typeface="Wingdings 2" pitchFamily="18" charset="2"/>
              <a:buNone/>
            </a:pPr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в соответствии с:</a:t>
            </a:r>
          </a:p>
          <a:p>
            <a:pPr indent="0" algn="just" eaLnBrk="1" hangingPunct="1">
              <a:buFont typeface="Symbol" pitchFamily="18" charset="2"/>
              <a:buChar char=""/>
            </a:pPr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Федеральным  государственным образовательным стандартом начального общего образования, утверждённым приказом Министерства образования и науки Российской Федерации от 6 октября 2009 г № 373;</a:t>
            </a:r>
          </a:p>
          <a:p>
            <a:pPr indent="0" algn="just" eaLnBrk="1" hangingPunct="1">
              <a:buFont typeface="Symbol" pitchFamily="18" charset="2"/>
              <a:buChar char=""/>
            </a:pPr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Приказами Министерства образования и науки Российской Федерации «О внесении изменений в федеральный государственный образовательный стандарт начального общего образования» от 26.11. 2010 г. № 1241, от 22.09. 2011 г. № 2357 от 18.12.2012 № 1060, от 29.12.2014 № 1643, от 18.05.2015 № 507, от 31.12.2015 № 1576,  от 11.12.2020 г. № 712.</a:t>
            </a:r>
          </a:p>
          <a:p>
            <a:pPr indent="0" eaLnBrk="1" hangingPunct="1"/>
            <a:endParaRPr lang="ru-RU" alt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863947"/>
            <a:ext cx="6272106" cy="472757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Calibri" pitchFamily="34" charset="0"/>
              </a:rPr>
              <a:t>Цель </a:t>
            </a:r>
            <a:b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Calibri" pitchFamily="34" charset="0"/>
              </a:rPr>
            </a:br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Calibri" pitchFamily="34" charset="0"/>
              </a:rPr>
              <a:t>преподавания предмета </a:t>
            </a:r>
            <a:endParaRPr lang="ru-RU" altLang="ru-RU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171" name="Объект 2"/>
          <p:cNvSpPr>
            <a:spLocks noGrp="1"/>
          </p:cNvSpPr>
          <p:nvPr>
            <p:ph idx="1"/>
          </p:nvPr>
        </p:nvSpPr>
        <p:spPr>
          <a:xfrm>
            <a:off x="802024" y="2393346"/>
            <a:ext cx="8596668" cy="3880773"/>
          </a:xfrm>
        </p:spPr>
        <p:txBody>
          <a:bodyPr/>
          <a:lstStyle/>
          <a:p>
            <a:pPr algn="just" eaLnBrk="1" hangingPunct="1"/>
            <a:r>
              <a:rPr lang="ru-RU" altLang="ru-RU" sz="2800" b="1" dirty="0" smtClean="0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формирование у учащихся мотивации к осознанному нравственному поведению, основанному на знании и уважении культурных традиций  многонационального народа России, а также к диалогу с представителями других культур и мировоззрений </a:t>
            </a:r>
            <a:endParaRPr lang="ru-RU" altLang="ru-RU" sz="2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Calibri" pitchFamily="34" charset="0"/>
              </a:rPr>
              <a:t>Предлагается для изучения один </a:t>
            </a:r>
            <a:b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Calibri" pitchFamily="34" charset="0"/>
              </a:rPr>
            </a:br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Calibri" pitchFamily="34" charset="0"/>
              </a:rPr>
              <a:t>из шести модулей:</a:t>
            </a:r>
            <a:endParaRPr lang="ru-RU" altLang="ru-RU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19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15000"/>
              </a:lnSpc>
            </a:pPr>
            <a:r>
              <a:rPr lang="ru-RU" altLang="ru-RU" sz="2800" b="1" dirty="0" smtClean="0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«Основы православной культуры», </a:t>
            </a:r>
          </a:p>
          <a:p>
            <a:pPr algn="just" eaLnBrk="1" hangingPunct="1">
              <a:lnSpc>
                <a:spcPct val="115000"/>
              </a:lnSpc>
            </a:pPr>
            <a:r>
              <a:rPr lang="ru-RU" altLang="ru-RU" sz="2800" b="1" dirty="0" smtClean="0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«Основы исламской культуры», </a:t>
            </a:r>
          </a:p>
          <a:p>
            <a:pPr algn="just" eaLnBrk="1" hangingPunct="1">
              <a:lnSpc>
                <a:spcPct val="115000"/>
              </a:lnSpc>
            </a:pPr>
            <a:r>
              <a:rPr lang="ru-RU" altLang="ru-RU" sz="2800" b="1" dirty="0" smtClean="0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«Основы буддийской культуры», </a:t>
            </a:r>
          </a:p>
          <a:p>
            <a:pPr algn="just" eaLnBrk="1" hangingPunct="1">
              <a:lnSpc>
                <a:spcPct val="115000"/>
              </a:lnSpc>
            </a:pPr>
            <a:r>
              <a:rPr lang="ru-RU" altLang="ru-RU" sz="2800" b="1" dirty="0" smtClean="0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«Основы иудейской культуры», </a:t>
            </a:r>
          </a:p>
          <a:p>
            <a:pPr algn="just" eaLnBrk="1" hangingPunct="1">
              <a:lnSpc>
                <a:spcPct val="115000"/>
              </a:lnSpc>
            </a:pPr>
            <a:r>
              <a:rPr lang="ru-RU" altLang="ru-RU" sz="2800" b="1" dirty="0" smtClean="0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«Основы мировых религиозных культур», </a:t>
            </a:r>
          </a:p>
          <a:p>
            <a:pPr algn="just" eaLnBrk="1" hangingPunct="1">
              <a:lnSpc>
                <a:spcPct val="115000"/>
              </a:lnSpc>
            </a:pPr>
            <a:r>
              <a:rPr lang="ru-RU" altLang="ru-RU" sz="2800" b="1" dirty="0" smtClean="0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«Основы светской этики».</a:t>
            </a:r>
          </a:p>
          <a:p>
            <a:pPr eaLnBrk="1" hangingPunct="1"/>
            <a:endParaRPr lang="ru-RU" alt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«Основы православной культуры»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200" dirty="0">
                <a:solidFill>
                  <a:schemeClr val="accent2">
                    <a:lumMod val="75000"/>
                  </a:schemeClr>
                </a:solidFill>
              </a:rPr>
            </a:b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219" name="Объект 2"/>
          <p:cNvSpPr>
            <a:spLocks noGrp="1"/>
          </p:cNvSpPr>
          <p:nvPr>
            <p:ph idx="1"/>
          </p:nvPr>
        </p:nvSpPr>
        <p:spPr>
          <a:xfrm>
            <a:off x="357447" y="1375814"/>
            <a:ext cx="9094123" cy="5581650"/>
          </a:xfrm>
        </p:spPr>
        <p:txBody>
          <a:bodyPr/>
          <a:lstStyle/>
          <a:p>
            <a:pPr indent="457200" algn="just" eaLnBrk="1" hangingPunct="1">
              <a:lnSpc>
                <a:spcPct val="105000"/>
              </a:lnSpc>
            </a:pPr>
            <a:r>
              <a:rPr lang="ru-RU" altLang="ru-RU" sz="2200" b="1" dirty="0" smtClean="0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Россия – наша Родина.</a:t>
            </a:r>
          </a:p>
          <a:p>
            <a:pPr indent="457200" algn="just" eaLnBrk="1" hangingPunct="1">
              <a:lnSpc>
                <a:spcPct val="105000"/>
              </a:lnSpc>
            </a:pPr>
            <a:r>
              <a:rPr lang="ru-RU" altLang="ru-RU" sz="2200" b="1" dirty="0" smtClean="0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Введение в православную духовную традицию. Особенности восточного христианства. Культура и религия. Во что верят православные христиане. Добро </a:t>
            </a:r>
            <a:r>
              <a:rPr lang="ru-RU" altLang="ru-RU" sz="2200" b="1" smtClean="0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и </a:t>
            </a:r>
            <a:r>
              <a:rPr lang="ru-RU" altLang="ru-RU" sz="2200" b="1" smtClean="0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Зло в </a:t>
            </a:r>
            <a:r>
              <a:rPr lang="ru-RU" altLang="ru-RU" sz="2200" b="1" dirty="0" smtClean="0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православной традиции. Золотое правило нравственности. Любовь к ближнему. Отношение к труду. Долг и ответственность. Милосердие и сострадание. Православие в России. Православный храм и другие святыни. Символический язык православной культуры: христианское искусство (иконы, фрески, церковное пение, прикладное искусство), православный календарь. Праздники. Христианская семья и её ценности.</a:t>
            </a:r>
          </a:p>
          <a:p>
            <a:pPr indent="457200" algn="just" eaLnBrk="1" hangingPunct="1">
              <a:lnSpc>
                <a:spcPct val="105000"/>
              </a:lnSpc>
            </a:pPr>
            <a:r>
              <a:rPr lang="ru-RU" altLang="ru-RU" sz="2200" b="1" dirty="0" smtClean="0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Любовь и уважение к отечеству. Патриотизм многонационального многоконфессионального народа России.</a:t>
            </a:r>
          </a:p>
          <a:p>
            <a:pPr indent="457200" eaLnBrk="1" hangingPunct="1">
              <a:lnSpc>
                <a:spcPct val="80000"/>
              </a:lnSpc>
            </a:pPr>
            <a:endParaRPr lang="ru-RU" altLang="ru-RU" sz="1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«Основы исламской культуры»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243" name="Объект 2"/>
          <p:cNvSpPr>
            <a:spLocks noGrp="1"/>
          </p:cNvSpPr>
          <p:nvPr>
            <p:ph idx="1"/>
          </p:nvPr>
        </p:nvSpPr>
        <p:spPr>
          <a:xfrm>
            <a:off x="166255" y="1270000"/>
            <a:ext cx="9443258" cy="5505450"/>
          </a:xfrm>
        </p:spPr>
        <p:txBody>
          <a:bodyPr>
            <a:normAutofit/>
          </a:bodyPr>
          <a:lstStyle/>
          <a:p>
            <a:pPr indent="457200" algn="just" eaLnBrk="1" hangingPunct="1">
              <a:lnSpc>
                <a:spcPct val="115000"/>
              </a:lnSpc>
            </a:pPr>
            <a:r>
              <a:rPr lang="ru-RU" altLang="ru-RU" sz="2200" b="1" dirty="0" smtClean="0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 Россия – наша Родина.</a:t>
            </a:r>
          </a:p>
          <a:p>
            <a:pPr indent="457200" algn="just" eaLnBrk="1" hangingPunct="1">
              <a:lnSpc>
                <a:spcPct val="115000"/>
              </a:lnSpc>
            </a:pPr>
            <a:r>
              <a:rPr lang="ru-RU" altLang="ru-RU" sz="2200" b="1" dirty="0" smtClean="0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Введение в исламскую духовную традицию. Культура и религия.  Пророк Мухаммад – образец человека и учитель нравственности в исламской традиции. Во что верят правоверные мусульмане. Добро и зло в исламской традиции. Золотое правило нравственности. Любовь к ближнему. Отношение к труду. Долг и ответственность. Милосердие и сострадание. Столпы ислама и исламской этики. Обязанности мусульман. Для чего построена и как устроена мечеть. Мусульманское летоисчисление и календарь. Ислам в России. Семья в исламе. Праздники исламских народов России: их происхождение и особенности проведения. Нравственные ценности ислама.</a:t>
            </a:r>
          </a:p>
          <a:p>
            <a:pPr indent="457200" algn="just" eaLnBrk="1" hangingPunct="1">
              <a:lnSpc>
                <a:spcPct val="115000"/>
              </a:lnSpc>
            </a:pPr>
            <a:r>
              <a:rPr lang="ru-RU" altLang="ru-RU" sz="2200" b="1" dirty="0" smtClean="0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Любовь и уважение к отечеству. Патриотизм многонационального многоконфессионального народа России.</a:t>
            </a:r>
          </a:p>
          <a:p>
            <a:pPr indent="457200" eaLnBrk="1" hangingPunct="1"/>
            <a:endParaRPr lang="ru-RU" altLang="ru-R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5523" y="368531"/>
            <a:ext cx="8596668" cy="13208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«Основы буддийской культуры»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1267" name="Объект 2"/>
          <p:cNvSpPr>
            <a:spLocks noGrp="1"/>
          </p:cNvSpPr>
          <p:nvPr>
            <p:ph idx="1"/>
          </p:nvPr>
        </p:nvSpPr>
        <p:spPr>
          <a:xfrm>
            <a:off x="534516" y="1204625"/>
            <a:ext cx="9341003" cy="4788851"/>
          </a:xfrm>
        </p:spPr>
        <p:txBody>
          <a:bodyPr rtlCol="0">
            <a:normAutofit fontScale="25000" lnSpcReduction="20000"/>
          </a:bodyPr>
          <a:lstStyle/>
          <a:p>
            <a:pPr marL="182880" indent="-182880" algn="just" eaLnBrk="1" fontAlgn="auto" hangingPunct="1">
              <a:spcAft>
                <a:spcPts val="0"/>
              </a:spcAft>
              <a:defRPr/>
            </a:pPr>
            <a:r>
              <a:rPr lang="ru-RU" altLang="ru-RU" sz="8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Россия – наша Родина.</a:t>
            </a:r>
          </a:p>
          <a:p>
            <a:pPr marL="182880" indent="-182880" algn="just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ru-RU" altLang="ru-RU" sz="8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0" indent="-182880" algn="just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ru-RU" altLang="ru-RU" sz="8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в буддийскую духовную традицию. Культура и религия. Будда и его учение. Буддийские святые. Будды. Семья в буддийской культуре и её ценности. Буддизм в России. Человек в буддийской картине мира. Буддийские символы. Буддийские ритуалы. Буддийские святыни. Буддийские священные сооружения. Буддийский храм. Буддийский календарь.  Праздники в буддийской культуре. Искусство в буддийской культуре. </a:t>
            </a:r>
          </a:p>
          <a:p>
            <a:pPr marL="182880" indent="-182880" algn="just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ru-RU" altLang="ru-RU" sz="8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0" indent="-182880" algn="just" eaLnBrk="1" fontAlgn="auto" hangingPunct="1">
              <a:lnSpc>
                <a:spcPct val="160000"/>
              </a:lnSpc>
              <a:spcAft>
                <a:spcPts val="0"/>
              </a:spcAft>
              <a:defRPr/>
            </a:pPr>
            <a:r>
              <a:rPr lang="ru-RU" altLang="ru-RU" sz="8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Любовь и уважение к отечеству. Патриотизм многонационального многоконфессионального народа России</a:t>
            </a:r>
            <a:r>
              <a:rPr lang="ru-RU" altLang="ru-RU" sz="9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endParaRPr lang="ru-RU" altLang="ru-RU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68779"/>
            <a:ext cx="8596668" cy="13208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lnSpc>
                <a:spcPct val="115000"/>
              </a:lnSpc>
            </a:pPr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Calibri" pitchFamily="34" charset="0"/>
              </a:rPr>
              <a:t>«Основы иудейской культуры»</a:t>
            </a:r>
            <a:r>
              <a:rPr lang="ru-RU" altLang="ru-RU" dirty="0" smtClean="0">
                <a:latin typeface="Times New Roman" pitchFamily="18" charset="0"/>
                <a:cs typeface="Calibri" pitchFamily="34" charset="0"/>
              </a:rPr>
              <a:t/>
            </a:r>
            <a:br>
              <a:rPr lang="ru-RU" altLang="ru-RU" dirty="0" smtClean="0">
                <a:latin typeface="Times New Roman" pitchFamily="18" charset="0"/>
                <a:cs typeface="Calibri" pitchFamily="34" charset="0"/>
              </a:rPr>
            </a:br>
            <a:endParaRPr lang="ru-RU" altLang="ru-RU" dirty="0" smtClean="0"/>
          </a:p>
        </p:txBody>
      </p:sp>
      <p:sp>
        <p:nvSpPr>
          <p:cNvPr id="12291" name="Объект 2"/>
          <p:cNvSpPr>
            <a:spLocks noGrp="1"/>
          </p:cNvSpPr>
          <p:nvPr>
            <p:ph idx="1"/>
          </p:nvPr>
        </p:nvSpPr>
        <p:spPr>
          <a:xfrm>
            <a:off x="677333" y="1280160"/>
            <a:ext cx="8907241" cy="5278581"/>
          </a:xfrm>
        </p:spPr>
        <p:txBody>
          <a:bodyPr>
            <a:normAutofit fontScale="77500" lnSpcReduction="20000"/>
          </a:bodyPr>
          <a:lstStyle/>
          <a:p>
            <a:pPr indent="457200" algn="just" eaLnBrk="1" hangingPunct="1">
              <a:lnSpc>
                <a:spcPct val="115000"/>
              </a:lnSpc>
            </a:pPr>
            <a:r>
              <a:rPr lang="ru-RU" altLang="ru-RU" sz="2800" b="1" dirty="0" smtClean="0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Россия – наша Родина.</a:t>
            </a:r>
          </a:p>
          <a:p>
            <a:pPr indent="457200" algn="just" eaLnBrk="1" hangingPunct="1">
              <a:lnSpc>
                <a:spcPct val="115000"/>
              </a:lnSpc>
            </a:pPr>
            <a:r>
              <a:rPr lang="ru-RU" altLang="ru-RU" sz="2800" b="1" dirty="0" smtClean="0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Введение в иудейскую духовную традицию. Культура и религия.  Тора – главная книга иудаизма. Классические тексты иудаизма. Патриархи еврейского народа. Пророки и праведники в иудейской культуре. Храм в жизни иудеев. Назначение синагоги и её устройство. Суббота (Шабат) в иудейской традиции. Иудаизм в России. Традиции иудаизма в повседневной жизни евреев. Ответственное принятие заповедей. Еврейский дом. Знакомство с еврейским календарём: его устройство и особенности. Еврейские праздники: их история и традиции. Ценности семейной жизни в иудейской традиции.</a:t>
            </a:r>
          </a:p>
          <a:p>
            <a:pPr indent="457200" algn="just" eaLnBrk="1" hangingPunct="1">
              <a:lnSpc>
                <a:spcPct val="115000"/>
              </a:lnSpc>
            </a:pPr>
            <a:r>
              <a:rPr lang="ru-RU" altLang="ru-RU" sz="2800" b="1" dirty="0" smtClean="0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Любовь и уважение к Отечеству. Патриотизм многонационального многоконфессионального народа России.</a:t>
            </a:r>
          </a:p>
          <a:p>
            <a:pPr indent="457200" eaLnBrk="1" hangingPunct="1"/>
            <a:endParaRPr lang="ru-RU" altLang="ru-R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007" y="318655"/>
            <a:ext cx="9430942" cy="13208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Calibri" pitchFamily="34" charset="0"/>
              </a:rPr>
              <a:t>«Основы мировых религиозных культур»</a:t>
            </a:r>
            <a:endParaRPr lang="ru-RU" altLang="ru-RU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315" name="Объект 2"/>
          <p:cNvSpPr>
            <a:spLocks noGrp="1"/>
          </p:cNvSpPr>
          <p:nvPr>
            <p:ph idx="1"/>
          </p:nvPr>
        </p:nvSpPr>
        <p:spPr>
          <a:xfrm>
            <a:off x="435581" y="1112982"/>
            <a:ext cx="8625291" cy="5656263"/>
          </a:xfrm>
        </p:spPr>
        <p:txBody>
          <a:bodyPr rtlCol="0">
            <a:normAutofit fontScale="92500" lnSpcReduction="20000"/>
          </a:bodyPr>
          <a:lstStyle/>
          <a:p>
            <a:pPr marL="182880" indent="-182880" algn="just" eaLnBrk="1" fontAlgn="auto" hangingPunct="1">
              <a:spcAft>
                <a:spcPts val="0"/>
              </a:spcAft>
              <a:defRPr/>
            </a:pPr>
            <a:r>
              <a:rPr lang="ru-RU" alt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Россия – наша Родина.</a:t>
            </a:r>
          </a:p>
          <a:p>
            <a:pPr marL="182880" indent="-182880" algn="just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ru-RU" alt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 и религия. Древнейшие верования. Религии мира и их основатели. Священные книги религий мира. Хранители предания в религиях мира.  Человек в религиозных традициях мира. Священные сооружения. Искусство в религиозной культуре. Религии России. Религия и мораль. Нравственные заповеди в религиях мира. Религиозные ритуалы. Обычаи и обряды. Религиозные ритуалы в искусстве. Календари религий мира. Праздники в религиях мира. Семья и семейные ценности. Долг, свобода. Ответственность, учение и труд. Милосердие, забота о слабых, взаимопомощь, социальные проблемы общества и отношение к ним разных религий. </a:t>
            </a:r>
          </a:p>
          <a:p>
            <a:pPr marL="182880" indent="-182880" algn="just" eaLnBrk="1" fontAlgn="auto" hangingPunct="1">
              <a:lnSpc>
                <a:spcPct val="170000"/>
              </a:lnSpc>
              <a:spcAft>
                <a:spcPts val="0"/>
              </a:spcAft>
              <a:defRPr/>
            </a:pPr>
            <a:r>
              <a:rPr lang="ru-RU" alt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Любовь и уважение к отечеству. Патриотизм многонационального многоконфессионального народа России.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endParaRPr lang="ru-RU" altLang="ru-RU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Аспект</Template>
  <TotalTime>289</TotalTime>
  <Words>863</Words>
  <Application>Microsoft Office PowerPoint</Application>
  <PresentationFormat>Произвольный</PresentationFormat>
  <Paragraphs>63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  Обеспечение свободного добровольного информированного выбора  родителями (законными представителями) учащихся 4-х классов одного из модулей комплексного учебного  курса  «Основы религиозных культур и светской этики» в 2023-2024 учебном году </vt:lpstr>
      <vt:lpstr>ОСНОВАНИЯ</vt:lpstr>
      <vt:lpstr>Цель  преподавания предмета </vt:lpstr>
      <vt:lpstr>Предлагается для изучения один  из шести модулей:</vt:lpstr>
      <vt:lpstr>«Основы православной культуры» </vt:lpstr>
      <vt:lpstr>«Основы исламской культуры» </vt:lpstr>
      <vt:lpstr>«Основы буддийской культуры» </vt:lpstr>
      <vt:lpstr>«Основы иудейской культуры» </vt:lpstr>
      <vt:lpstr>«Основы мировых религиозных культур»</vt:lpstr>
      <vt:lpstr>«Основы светской этики» </vt:lpstr>
      <vt:lpstr>Учебники </vt:lpstr>
      <vt:lpstr>Педагоги </vt:lpstr>
      <vt:lpstr>Сроки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Обеспечение свободного добровольного информированного выбора родителями (законными представителями) учащихся 4 классов одного из модулей комплексного учебного  курса «Основы религиозных культур и светской этики» в 2017-2018 учебном году</dc:title>
  <dc:creator>Виталий</dc:creator>
  <cp:lastModifiedBy>User</cp:lastModifiedBy>
  <cp:revision>39</cp:revision>
  <dcterms:created xsi:type="dcterms:W3CDTF">2017-03-14T18:32:42Z</dcterms:created>
  <dcterms:modified xsi:type="dcterms:W3CDTF">2023-03-04T05:50:48Z</dcterms:modified>
</cp:coreProperties>
</file>